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0"/>
  </p:notesMasterIdLst>
  <p:sldIdLst>
    <p:sldId id="584" r:id="rId3"/>
    <p:sldId id="621" r:id="rId4"/>
    <p:sldId id="620" r:id="rId5"/>
    <p:sldId id="628" r:id="rId6"/>
    <p:sldId id="645" r:id="rId7"/>
    <p:sldId id="632" r:id="rId8"/>
    <p:sldId id="627" r:id="rId9"/>
    <p:sldId id="308" r:id="rId10"/>
    <p:sldId id="305" r:id="rId11"/>
    <p:sldId id="662" r:id="rId12"/>
    <p:sldId id="629" r:id="rId13"/>
    <p:sldId id="274" r:id="rId14"/>
    <p:sldId id="275" r:id="rId15"/>
    <p:sldId id="363" r:id="rId16"/>
    <p:sldId id="373" r:id="rId17"/>
    <p:sldId id="272" r:id="rId18"/>
    <p:sldId id="6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0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BCE1EC"/>
    <a:srgbClr val="9AEBEA"/>
    <a:srgbClr val="00B0F0"/>
    <a:srgbClr val="FF7E79"/>
    <a:srgbClr val="011893"/>
    <a:srgbClr val="005493"/>
    <a:srgbClr val="0096FF"/>
    <a:srgbClr val="00FB92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1"/>
    <p:restoredTop sz="88639"/>
  </p:normalViewPr>
  <p:slideViewPr>
    <p:cSldViewPr snapToGrid="0" snapToObjects="1">
      <p:cViewPr varScale="1">
        <p:scale>
          <a:sx n="108" d="100"/>
          <a:sy n="108" d="100"/>
        </p:scale>
        <p:origin x="1088" y="192"/>
      </p:cViewPr>
      <p:guideLst>
        <p:guide pos="240"/>
        <p:guide pos="7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3808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gif>
</file>

<file path=ppt/media/image3.jpeg>
</file>

<file path=ppt/media/image30.png>
</file>

<file path=ppt/media/image31.jpeg>
</file>

<file path=ppt/media/image32.jpeg>
</file>

<file path=ppt/media/image33.jpeg>
</file>

<file path=ppt/media/image34.png>
</file>

<file path=ppt/media/image35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1A35D-C4CD-0C4C-B3DB-ACDBE9943CD8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761E-7AF5-3446-9B62-04D975AEC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6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p19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44" name="Google Shape;444;p19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p20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64" name="Google Shape;464;p20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17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MEPAS: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9F9F9"/>
                </a:highlight>
                <a:latin typeface="Roboto" panose="020F0502020204030204" pitchFamily="34" charset="0"/>
              </a:rPr>
              <a:t>Multimedia Environmental Pollutant Assessment System (https://</a:t>
            </a:r>
            <a:r>
              <a:rPr lang="en-US" b="0" i="0" dirty="0" err="1">
                <a:solidFill>
                  <a:srgbClr val="000000"/>
                </a:solidFill>
                <a:effectLst/>
                <a:highlight>
                  <a:srgbClr val="F9F9F9"/>
                </a:highlight>
                <a:latin typeface="Roboto" panose="020F0502020204030204" pitchFamily="34" charset="0"/>
              </a:rPr>
              <a:t>www.osti.gov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9F9F9"/>
                </a:highlight>
                <a:latin typeface="Roboto" panose="020F0502020204030204" pitchFamily="34" charset="0"/>
              </a:rPr>
              <a:t>/</a:t>
            </a:r>
            <a:r>
              <a:rPr lang="en-US" b="0" i="0" dirty="0" err="1">
                <a:solidFill>
                  <a:srgbClr val="000000"/>
                </a:solidFill>
                <a:effectLst/>
                <a:highlight>
                  <a:srgbClr val="F9F9F9"/>
                </a:highlight>
                <a:latin typeface="Roboto" panose="020F0502020204030204" pitchFamily="34" charset="0"/>
              </a:rPr>
              <a:t>biblio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9F9F9"/>
                </a:highlight>
                <a:latin typeface="Roboto" panose="020F0502020204030204" pitchFamily="34" charset="0"/>
              </a:rPr>
              <a:t>/7012993)</a:t>
            </a:r>
          </a:p>
          <a:p>
            <a:r>
              <a:rPr lang="en-US" dirty="0"/>
              <a:t>PFAS: Per- and </a:t>
            </a:r>
            <a:r>
              <a:rPr lang="en-US" dirty="0" err="1"/>
              <a:t>Polyflouroalkyl</a:t>
            </a:r>
            <a:r>
              <a:rPr lang="en-US" dirty="0"/>
              <a:t> Substances</a:t>
            </a:r>
          </a:p>
          <a:p>
            <a:r>
              <a:rPr lang="en-US" dirty="0"/>
              <a:t>PFOS: </a:t>
            </a:r>
            <a:r>
              <a:rPr lang="en-US" b="0" i="0" dirty="0" err="1">
                <a:solidFill>
                  <a:srgbClr val="3A3A3A"/>
                </a:solidFill>
                <a:effectLst/>
                <a:highlight>
                  <a:srgbClr val="FFFFFF"/>
                </a:highlight>
                <a:latin typeface="Montserrat" panose="020F0502020204030204" pitchFamily="34" charset="0"/>
              </a:rPr>
              <a:t>Perfluorooctane</a:t>
            </a:r>
            <a:r>
              <a:rPr lang="en-US" b="0" i="0" dirty="0">
                <a:solidFill>
                  <a:srgbClr val="3A3A3A"/>
                </a:solidFill>
                <a:effectLst/>
                <a:highlight>
                  <a:srgbClr val="FFFFFF"/>
                </a:highlight>
                <a:latin typeface="Montserrat" panose="020F0502020204030204" pitchFamily="34" charset="0"/>
              </a:rPr>
              <a:t> Sulfonic Acid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86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6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96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72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7485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48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6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882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46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5508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9AAF-7723-EC46-B19C-599A1528E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68907-3C30-B44C-8AA5-3864BFE1F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B9CC-07AC-124E-860E-2C7A0F5E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5194-6633-894F-8F68-BF06FFEF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324F1-1628-0145-B622-9878D50B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13E9-A382-F042-AE3C-4ECC8C7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5C2-1269-F94E-AE6F-5CCD9A1D5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73C1-4F0C-EC4A-ADA4-DBB9CC1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BE7D-40C7-DF4B-861D-B5357BFA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52CB-24B7-F946-A445-733E6435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25D2F-800D-2C45-8755-932F37899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18EBE-1A21-464F-96DA-B420A370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A61-0F82-C740-97D0-0E405487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918F-4FF1-6B46-B5C3-C4CF7417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1E0B-D51F-5542-A555-C04F911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2012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icture with Caption">
  <p:cSld name="Title and Picture with 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3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53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3"/>
          <p:cNvSpPr txBox="1">
            <a:spLocks noGrp="1"/>
          </p:cNvSpPr>
          <p:nvPr>
            <p:ph type="body" idx="1"/>
          </p:nvPr>
        </p:nvSpPr>
        <p:spPr>
          <a:xfrm>
            <a:off x="406403" y="5834379"/>
            <a:ext cx="8470900" cy="32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83847A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83847A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–"/>
              <a:defRPr sz="1500">
                <a:solidFill>
                  <a:srgbClr val="83847A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»"/>
              <a:defRPr sz="1500">
                <a:solidFill>
                  <a:srgbClr val="83847A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33"/>
          <p:cNvSpPr>
            <a:spLocks noGrp="1"/>
          </p:cNvSpPr>
          <p:nvPr>
            <p:ph type="pic" idx="2"/>
          </p:nvPr>
        </p:nvSpPr>
        <p:spPr>
          <a:xfrm>
            <a:off x="406400" y="942975"/>
            <a:ext cx="11176000" cy="4761228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961290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2 Sections">
  <p:cSld name="Title - 2 Sectio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6069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9" name="Google Shape;59;p35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5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045179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089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7659-0805-36E8-10BA-DC99646A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7731C-7CDE-30E2-1E3C-89B435E9B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01FA0-26A5-EF33-AE35-C7AF5F920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75A22-20A3-9EFA-3426-B113E51BE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21226-EC18-D86B-28B2-D1E93866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721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CF3A-F661-E5C4-72B9-8A0CE85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E1D0F-1806-1407-7F81-F79698606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00E08F-1656-D9E6-30E9-6296198F8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A37EA-9662-7C93-3631-71050B81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3/20/24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C92A3-54CB-5ABA-D8A3-F74EA32F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428E5-E1E2-B202-D181-52F240A1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26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E76FC-626D-0AA4-4205-16DD608E2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5B3CA-DA39-0DCB-92C7-6F74BCA68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5170F-9430-BC35-147D-8884242E5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6D3FE-C566-DF01-F132-83E32E895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A5662-7DFE-AC69-EF8B-36F6C01AD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8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128-5A92-D74F-A113-03475BC2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DE07-8ED4-3940-8D37-261790924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4F43-0E21-0544-B852-06FE92537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3289-9466-CE46-A5BE-AE337A4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925F-C297-6443-B541-4484E27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575D2-8094-3A2A-F08F-1E431473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3/20/24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7EC338-206E-ED08-2C82-FF0851B18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5551B-EA54-A8A5-9CD5-D6879B30F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69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931E-2236-0F44-88D2-35FA22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3F77-448B-7C4D-877F-FF4FC934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D4E4D-03D1-344A-AB63-6CBD0AB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8159C-8AFD-FB41-8C43-3519A6F7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0F6C-756B-8945-A365-D2E268A6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5B2A-7367-BB4B-839E-2E881C93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48F19-1300-034D-A8FC-8CDB14FA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80F54-1524-9D4F-BA3C-68207395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A14F6-E94C-3548-A17A-E1909B10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15DDC-020A-474E-8475-A048C46B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BC8F-A5AC-4145-890A-21203142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DC5A-27F2-4A42-8D6A-C11376DC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5EBC-645F-1C41-8421-6AC16DD4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84297-2EF1-7349-97F3-304D4D4CF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5D93A-87A0-2D4D-BE10-971F08657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5F1D-FE57-9948-8F26-D3D90FFD3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285F8-5656-4641-9288-E7B17E2F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30417-72AA-CE40-A8AD-469D070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C417-7B72-D345-B973-F23183AC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0596-BE25-EE41-85FF-5511396A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97325-F316-5743-834C-6457E2BD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48C2-EFD9-0445-94B2-603923D4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6F22E-746A-C94E-A5DD-927466C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08C25-7BC6-4D40-B42C-AD3F53A7F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9D1D-E088-B44B-8414-757966216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529BE-2651-6E4C-A43E-8E3F599F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2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3F6A-9E73-4949-BF96-446261FC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E165-CA55-6C4C-8C48-B4331F8C3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C4B2-E8DD-1449-9718-EA3E6F67D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76E6-4D76-044B-92AF-51B56F60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C51B7-39BB-974F-A610-E5FDE66F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10610-B72A-A141-81D6-F9FE4217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7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121B-4014-F14C-A473-D1C7625B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72E93-6AA7-E24D-A12A-8EFA7CFF8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9CCDD-E3DF-F54C-AF43-FE7493038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098B-1256-0842-ABC6-17FB313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6E31-3A81-A54D-A9A0-80FE6A10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482D-330B-394A-A0CF-B9057214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0142B-8CDC-474C-8D98-D3E9D3F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95AD-A2AA-E242-8AE8-2F7BE8EE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EF11-D0F3-DC48-99BE-C8F922AE4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DED92-0E67-7046-8FEE-F2F1A4613FB6}" type="datetimeFigureOut">
              <a:rPr lang="en-US" smtClean="0"/>
              <a:t>3/20/24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73F98-86B4-3D49-9E2F-B198707D4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49A-8111-1F4C-865C-11D16144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/>
          <p:nvPr userDrawn="1"/>
        </p:nvSpPr>
        <p:spPr>
          <a:xfrm>
            <a:off x="201930" y="243138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96000">
                <a:srgbClr val="92D050"/>
              </a:gs>
              <a:gs pos="95000">
                <a:schemeClr val="bg1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1291167" y="5975981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2" name="Google Shape;32;p3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31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</a:t>
            </a:r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8517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0" r:id="rId8"/>
    <p:sldLayoutId id="214748367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jpe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29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environmentalsystems#application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8.jpg"/><Relationship Id="rId11" Type="http://schemas.openxmlformats.org/officeDocument/2006/relationships/image" Target="../media/image23.jpeg"/><Relationship Id="rId5" Type="http://schemas.openxmlformats.org/officeDocument/2006/relationships/image" Target="../media/image17.jpeg"/><Relationship Id="rId10" Type="http://schemas.openxmlformats.org/officeDocument/2006/relationships/image" Target="../media/image22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5C9FEDB-1F5A-99F1-F2CE-9C98C595DD0A}"/>
              </a:ext>
            </a:extLst>
          </p:cNvPr>
          <p:cNvSpPr/>
          <p:nvPr/>
        </p:nvSpPr>
        <p:spPr>
          <a:xfrm>
            <a:off x="3572128" y="-17417"/>
            <a:ext cx="8619872" cy="6887910"/>
          </a:xfrm>
          <a:prstGeom prst="rect">
            <a:avLst/>
          </a:prstGeom>
          <a:blipFill dpi="0" rotWithShape="1">
            <a:blip r:embed="rId3" cstate="screen">
              <a:alphaModFix amt="251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3823601" y="183198"/>
            <a:ext cx="8153751" cy="9613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32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Integrated Models for Dynamic Water Quality Assessments</a:t>
            </a:r>
          </a:p>
        </p:txBody>
      </p:sp>
      <p:sp>
        <p:nvSpPr>
          <p:cNvPr id="4" name="Text Box 29">
            <a:extLst>
              <a:ext uri="{FF2B5EF4-FFF2-40B4-BE49-F238E27FC236}">
                <a16:creationId xmlns:a16="http://schemas.microsoft.com/office/drawing/2014/main" id="{739A44BD-3E7F-CA43-994D-8B7B7E03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359" y="1708602"/>
            <a:ext cx="8050883" cy="247144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Todd E. Steissberg, PhD, PE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Environmental Laboratory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U.S. Army Engineer Research and Development Center (ERDC)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U.S. Army Corps of Engineers (USACE)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FD99F-B8DD-B48C-44C8-1D37FFB88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29" y="-17963"/>
            <a:ext cx="3632915" cy="688791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01406FB-C982-B537-4345-C52011463731}"/>
              </a:ext>
            </a:extLst>
          </p:cNvPr>
          <p:cNvGrpSpPr/>
          <p:nvPr/>
        </p:nvGrpSpPr>
        <p:grpSpPr>
          <a:xfrm>
            <a:off x="8175812" y="4890368"/>
            <a:ext cx="3724430" cy="1650195"/>
            <a:chOff x="606712" y="938956"/>
            <a:chExt cx="5475590" cy="2426087"/>
          </a:xfrm>
        </p:grpSpPr>
        <p:pic>
          <p:nvPicPr>
            <p:cNvPr id="3" name="Picture 2" descr="Icon&#10;&#10;Description automatically generated with low confidence">
              <a:extLst>
                <a:ext uri="{FF2B5EF4-FFF2-40B4-BE49-F238E27FC236}">
                  <a16:creationId xmlns:a16="http://schemas.microsoft.com/office/drawing/2014/main" id="{A8158CC8-1856-3EED-0C66-531A1C96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6722" y="1048392"/>
              <a:ext cx="1762507" cy="1207562"/>
            </a:xfrm>
            <a:prstGeom prst="rect">
              <a:avLst/>
            </a:prstGeom>
          </p:spPr>
        </p:pic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9A5B3D2A-2427-4C89-2E85-C37DFBFDD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6712" y="2464183"/>
              <a:ext cx="2578932" cy="900860"/>
            </a:xfrm>
            <a:prstGeom prst="rect">
              <a:avLst/>
            </a:prstGeom>
          </p:spPr>
        </p:pic>
        <p:pic>
          <p:nvPicPr>
            <p:cNvPr id="7" name="Picture 6" descr="Chart, icon&#10;&#10;Description automatically generated">
              <a:extLst>
                <a:ext uri="{FF2B5EF4-FFF2-40B4-BE49-F238E27FC236}">
                  <a16:creationId xmlns:a16="http://schemas.microsoft.com/office/drawing/2014/main" id="{2B3C3D30-C994-B9D8-AC05-ED752663C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38559" y="938956"/>
              <a:ext cx="1413395" cy="1413395"/>
            </a:xfrm>
            <a:prstGeom prst="rect">
              <a:avLst/>
            </a:prstGeom>
          </p:spPr>
        </p:pic>
        <p:pic>
          <p:nvPicPr>
            <p:cNvPr id="8" name="Picture 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A0118C0-0FC2-559F-A728-C65B652BB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68364" y="993360"/>
              <a:ext cx="1258564" cy="1183675"/>
            </a:xfrm>
            <a:prstGeom prst="rect">
              <a:avLst/>
            </a:prstGeom>
          </p:spPr>
        </p:pic>
        <p:pic>
          <p:nvPicPr>
            <p:cNvPr id="10" name="Picture 9" descr="A blue and black logo&#10;&#10;Description automatically generated">
              <a:extLst>
                <a:ext uri="{FF2B5EF4-FFF2-40B4-BE49-F238E27FC236}">
                  <a16:creationId xmlns:a16="http://schemas.microsoft.com/office/drawing/2014/main" id="{15FBCC81-F8D1-BD3E-E129-F2709AD59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73788" y="2661365"/>
              <a:ext cx="2808514" cy="506495"/>
            </a:xfrm>
            <a:prstGeom prst="rect">
              <a:avLst/>
            </a:prstGeom>
          </p:spPr>
        </p:pic>
      </p:grpSp>
      <p:sp>
        <p:nvSpPr>
          <p:cNvPr id="12" name="Text Box 29">
            <a:extLst>
              <a:ext uri="{FF2B5EF4-FFF2-40B4-BE49-F238E27FC236}">
                <a16:creationId xmlns:a16="http://schemas.microsoft.com/office/drawing/2014/main" id="{47F51758-31D2-5160-C68D-99D0441C5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359" y="5937318"/>
            <a:ext cx="2587067" cy="40011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2000" dirty="0">
                <a:ea typeface="+mj-ea"/>
                <a:cs typeface="+mj-cs"/>
              </a:rPr>
              <a:t>March 20, 2024</a:t>
            </a:r>
            <a:endParaRPr lang="de-DE" sz="2000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70635"/>
            <a:ext cx="12192000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 Model: Reservoir Operations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26" name="Google Shape;426;p17"/>
          <p:cNvSpPr txBox="1">
            <a:spLocks noGrp="1"/>
          </p:cNvSpPr>
          <p:nvPr>
            <p:ph type="body" idx="1"/>
          </p:nvPr>
        </p:nvSpPr>
        <p:spPr>
          <a:xfrm>
            <a:off x="319050" y="787501"/>
            <a:ext cx="5776274" cy="5077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Develop fully integrated water quality capabilities into HEC-ResSim (Reservoir System Simulation)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HEC-ResSim simulates reservoir operations at one or more reservoirs for: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Flood management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Low flow augmentation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Water supply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Applications: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Planning studies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Detailed reservoir regulation plan investigations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Real-time decision support</a:t>
            </a:r>
            <a:endParaRPr dirty="0"/>
          </a:p>
        </p:txBody>
      </p:sp>
      <p:pic>
        <p:nvPicPr>
          <p:cNvPr id="427" name="Google Shape;427;p17" descr="A collage of HEC-ResSim windows depicting plots, data tables, maps, and editors.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3" r="17566" b="1"/>
          <a:stretch/>
        </p:blipFill>
        <p:spPr>
          <a:xfrm>
            <a:off x="6132553" y="766119"/>
            <a:ext cx="5678615" cy="5504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1241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43941"/>
            <a:ext cx="12192000" cy="51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Integrating Water Quality in Reservoir Release Decision-Making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382C0-2D51-CA86-BEEB-CBCDCD92A59D}"/>
              </a:ext>
            </a:extLst>
          </p:cNvPr>
          <p:cNvSpPr txBox="1"/>
          <p:nvPr/>
        </p:nvSpPr>
        <p:spPr>
          <a:xfrm>
            <a:off x="316752" y="810685"/>
            <a:ext cx="34215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Old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was simulated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computing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were specified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indirectly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(using stage and flow)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were often combined with other objectives, like navigation, flood control, or hydropower.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desired environmental benefits of an alternative are not achieved, new guesses need to be made, and the simulation recomputed.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stage has often been neglected.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A181-CA64-559C-5BDD-29A9932A5F64}"/>
              </a:ext>
            </a:extLst>
          </p:cNvPr>
          <p:cNvSpPr txBox="1"/>
          <p:nvPr/>
        </p:nvSpPr>
        <p:spPr>
          <a:xfrm>
            <a:off x="8342754" y="810685"/>
            <a:ext cx="34951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is simulated in parallel with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can be specified </a:t>
            </a:r>
            <a:r>
              <a:rPr lang="en-US" u="sng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directly</a:t>
            </a: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(temperature, concentration, or load)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can be specified and managed independently of other objectives, clarifying the environmental impacts of operation decisions.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3366EC-646D-D92D-9B64-2C8572CA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600" y="1099796"/>
            <a:ext cx="1613950" cy="51591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ED5462-7425-15A0-A8DB-61E7D8569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913" y="1048064"/>
            <a:ext cx="3145132" cy="4303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BFBF6D-6F54-5383-D315-3801F4E60CAB}"/>
              </a:ext>
            </a:extLst>
          </p:cNvPr>
          <p:cNvSpPr txBox="1"/>
          <p:nvPr/>
        </p:nvSpPr>
        <p:spPr>
          <a:xfrm>
            <a:off x="3443969" y="760598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Old Approach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8884A1-0442-511A-D4DD-3FEAA012FF97}"/>
              </a:ext>
            </a:extLst>
          </p:cNvPr>
          <p:cNvSpPr txBox="1"/>
          <p:nvPr/>
        </p:nvSpPr>
        <p:spPr>
          <a:xfrm>
            <a:off x="5568599" y="751579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3641550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19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0509" y="3956479"/>
            <a:ext cx="2829003" cy="196515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47" name="Google Shape;447;p19"/>
          <p:cNvSpPr txBox="1">
            <a:spLocks noGrp="1"/>
          </p:cNvSpPr>
          <p:nvPr>
            <p:ph type="title"/>
          </p:nvPr>
        </p:nvSpPr>
        <p:spPr>
          <a:xfrm>
            <a:off x="193964" y="249198"/>
            <a:ext cx="11748653" cy="46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 Modeling User Interface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448" name="Google Shape;448;p19" descr="C:\Users\q0heclo9\AppData\Local\Temp\1\SNAGHTML2f6ccb17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219" y="1182302"/>
            <a:ext cx="3250541" cy="21778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49" name="Google Shape;449;p19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42795" y="4598249"/>
            <a:ext cx="2144193" cy="16066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0" name="Google Shape;450;p19"/>
          <p:cNvSpPr txBox="1"/>
          <p:nvPr/>
        </p:nvSpPr>
        <p:spPr>
          <a:xfrm>
            <a:off x="4320509" y="3579376"/>
            <a:ext cx="362200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/>
          </a:p>
        </p:txBody>
      </p:sp>
      <p:sp>
        <p:nvSpPr>
          <p:cNvPr id="451" name="Google Shape;451;p19"/>
          <p:cNvSpPr txBox="1"/>
          <p:nvPr/>
        </p:nvSpPr>
        <p:spPr>
          <a:xfrm>
            <a:off x="4320509" y="822311"/>
            <a:ext cx="366647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Specifying Boundary Conditions</a:t>
            </a:r>
            <a:endParaRPr dirty="0"/>
          </a:p>
        </p:txBody>
      </p:sp>
      <p:sp>
        <p:nvSpPr>
          <p:cNvPr id="452" name="Google Shape;452;p19"/>
          <p:cNvSpPr txBox="1"/>
          <p:nvPr/>
        </p:nvSpPr>
        <p:spPr>
          <a:xfrm>
            <a:off x="637872" y="819610"/>
            <a:ext cx="32358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Geometry</a:t>
            </a:r>
            <a:endParaRPr dirty="0"/>
          </a:p>
        </p:txBody>
      </p:sp>
      <p:sp>
        <p:nvSpPr>
          <p:cNvPr id="453" name="Google Shape;453;p19"/>
          <p:cNvSpPr txBox="1"/>
          <p:nvPr/>
        </p:nvSpPr>
        <p:spPr>
          <a:xfrm>
            <a:off x="676130" y="3577800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Constituent Relation Parameters</a:t>
            </a:r>
            <a:endParaRPr dirty="0"/>
          </a:p>
        </p:txBody>
      </p:sp>
      <p:sp>
        <p:nvSpPr>
          <p:cNvPr id="454" name="Google Shape;454;p19"/>
          <p:cNvSpPr txBox="1"/>
          <p:nvPr/>
        </p:nvSpPr>
        <p:spPr>
          <a:xfrm>
            <a:off x="8397827" y="830623"/>
            <a:ext cx="318553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Operating Rule Priorities</a:t>
            </a:r>
            <a:endParaRPr dirty="0"/>
          </a:p>
        </p:txBody>
      </p:sp>
      <p:sp>
        <p:nvSpPr>
          <p:cNvPr id="455" name="Google Shape;455;p19"/>
          <p:cNvSpPr txBox="1"/>
          <p:nvPr/>
        </p:nvSpPr>
        <p:spPr>
          <a:xfrm>
            <a:off x="8402878" y="3576128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Scripted Rules and State Variables</a:t>
            </a:r>
            <a:endParaRPr dirty="0"/>
          </a:p>
        </p:txBody>
      </p:sp>
      <p:pic>
        <p:nvPicPr>
          <p:cNvPr id="456" name="Google Shape;456;p19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5300" y="1727779"/>
            <a:ext cx="1251575" cy="140424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7" name="Google Shape;457;p19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7873" y="3949302"/>
            <a:ext cx="3250541" cy="22628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8" name="Google Shape;458;p19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4606" y="1177686"/>
            <a:ext cx="3637904" cy="20887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9" name="Google Shape;459;p19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8004" y="1178672"/>
            <a:ext cx="3205358" cy="20768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60" name="Google Shape;460;p19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97827" y="3946922"/>
            <a:ext cx="3184011" cy="2265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0"/>
          <p:cNvSpPr txBox="1">
            <a:spLocks noGrp="1"/>
          </p:cNvSpPr>
          <p:nvPr>
            <p:ph type="title"/>
          </p:nvPr>
        </p:nvSpPr>
        <p:spPr>
          <a:xfrm>
            <a:off x="212942" y="265822"/>
            <a:ext cx="11773112" cy="1015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Temperature and Dissolved Oxygen Simulation with HEC-ResSim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Russian River, California</a:t>
            </a:r>
            <a:b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Prepared by RMA for the Sonoma County Water Agency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grpSp>
        <p:nvGrpSpPr>
          <p:cNvPr id="467" name="Google Shape;467;p20"/>
          <p:cNvGrpSpPr/>
          <p:nvPr/>
        </p:nvGrpSpPr>
        <p:grpSpPr>
          <a:xfrm>
            <a:off x="7360391" y="1282169"/>
            <a:ext cx="3509876" cy="4996049"/>
            <a:chOff x="3383280" y="974318"/>
            <a:chExt cx="3672408" cy="5227401"/>
          </a:xfrm>
        </p:grpSpPr>
        <p:pic>
          <p:nvPicPr>
            <p:cNvPr id="468" name="Google Shape;468;p20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83280" y="974318"/>
              <a:ext cx="3672408" cy="522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9" name="Google Shape;469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383280" y="974319"/>
              <a:ext cx="3672408" cy="522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470" name="Google Shape;470;p20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5001" y="5376049"/>
            <a:ext cx="966548" cy="88913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0"/>
          <p:cNvSpPr/>
          <p:nvPr/>
        </p:nvSpPr>
        <p:spPr>
          <a:xfrm rot="10800000" flipH="1">
            <a:off x="7688944" y="5800269"/>
            <a:ext cx="91440" cy="9144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472" name="Google Shape;472;p20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287" y="4197304"/>
            <a:ext cx="3092649" cy="1676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20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3677" y="4207530"/>
            <a:ext cx="3092647" cy="1696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20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0768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20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563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0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7" y="2471614"/>
            <a:ext cx="1986617" cy="1020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0"/>
          <p:cNvPicPr preferRelativeResize="0"/>
          <p:nvPr/>
        </p:nvPicPr>
        <p:blipFill rotWithShape="1"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8" y="3669132"/>
            <a:ext cx="1986618" cy="10201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8" name="Google Shape;478;p20"/>
          <p:cNvCxnSpPr/>
          <p:nvPr/>
        </p:nvCxnSpPr>
        <p:spPr>
          <a:xfrm flipH="1">
            <a:off x="7132164" y="2173582"/>
            <a:ext cx="1368300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79" name="Google Shape;479;p20"/>
          <p:cNvCxnSpPr>
            <a:cxnSpLocks/>
          </p:cNvCxnSpPr>
          <p:nvPr/>
        </p:nvCxnSpPr>
        <p:spPr>
          <a:xfrm rot="10800000" flipV="1">
            <a:off x="7132236" y="4601450"/>
            <a:ext cx="1980544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80" name="Google Shape;480;p20"/>
          <p:cNvCxnSpPr>
            <a:endCxn id="477" idx="2"/>
          </p:cNvCxnSpPr>
          <p:nvPr/>
        </p:nvCxnSpPr>
        <p:spPr>
          <a:xfrm rot="10800000" flipH="1">
            <a:off x="10228567" y="4689261"/>
            <a:ext cx="641700" cy="492000"/>
          </a:xfrm>
          <a:prstGeom prst="bentConnector2">
            <a:avLst/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81" name="Google Shape;481;p20"/>
          <p:cNvSpPr txBox="1"/>
          <p:nvPr/>
        </p:nvSpPr>
        <p:spPr>
          <a:xfrm>
            <a:off x="999675" y="1433757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2" name="Google Shape;482;p20"/>
          <p:cNvSpPr txBox="1"/>
          <p:nvPr/>
        </p:nvSpPr>
        <p:spPr>
          <a:xfrm>
            <a:off x="4234835" y="145449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3" name="Google Shape;483;p20"/>
          <p:cNvSpPr txBox="1"/>
          <p:nvPr/>
        </p:nvSpPr>
        <p:spPr>
          <a:xfrm rot="-5400000">
            <a:off x="-829557" y="486431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Sonoma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4" name="Google Shape;484;p20"/>
          <p:cNvSpPr txBox="1"/>
          <p:nvPr/>
        </p:nvSpPr>
        <p:spPr>
          <a:xfrm rot="-5400000">
            <a:off x="-829557" y="2436353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Mendocino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5" name="Google Shape;485;p20"/>
          <p:cNvSpPr txBox="1"/>
          <p:nvPr/>
        </p:nvSpPr>
        <p:spPr>
          <a:xfrm>
            <a:off x="10166571" y="3161949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6" name="Google Shape;486;p20"/>
          <p:cNvSpPr txBox="1"/>
          <p:nvPr/>
        </p:nvSpPr>
        <p:spPr>
          <a:xfrm>
            <a:off x="10166570" y="4366095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7" name="Google Shape;487;p20"/>
          <p:cNvCxnSpPr/>
          <p:nvPr/>
        </p:nvCxnSpPr>
        <p:spPr>
          <a:xfrm>
            <a:off x="1976308" y="282403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8" name="Google Shape;488;p20"/>
          <p:cNvCxnSpPr/>
          <p:nvPr/>
        </p:nvCxnSpPr>
        <p:spPr>
          <a:xfrm rot="10800000">
            <a:off x="1638273" y="3304281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9" name="Google Shape;489;p20"/>
          <p:cNvCxnSpPr/>
          <p:nvPr/>
        </p:nvCxnSpPr>
        <p:spPr>
          <a:xfrm>
            <a:off x="1910208" y="522887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0" name="Google Shape;490;p20"/>
          <p:cNvCxnSpPr/>
          <p:nvPr/>
        </p:nvCxnSpPr>
        <p:spPr>
          <a:xfrm rot="10800000">
            <a:off x="1665040" y="5654352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1" name="Google Shape;491;p20"/>
          <p:cNvCxnSpPr/>
          <p:nvPr/>
        </p:nvCxnSpPr>
        <p:spPr>
          <a:xfrm>
            <a:off x="5207142" y="2862131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2" name="Google Shape;492;p20"/>
          <p:cNvCxnSpPr/>
          <p:nvPr/>
        </p:nvCxnSpPr>
        <p:spPr>
          <a:xfrm rot="10800000">
            <a:off x="4945304" y="3311424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3" name="Google Shape;493;p20"/>
          <p:cNvCxnSpPr/>
          <p:nvPr/>
        </p:nvCxnSpPr>
        <p:spPr>
          <a:xfrm>
            <a:off x="5393459" y="5267544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4" name="Google Shape;494;p20"/>
          <p:cNvCxnSpPr/>
          <p:nvPr/>
        </p:nvCxnSpPr>
        <p:spPr>
          <a:xfrm rot="10800000">
            <a:off x="4955405" y="5666833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SurfCHLA_r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48518" y="979623"/>
            <a:ext cx="6375041" cy="5055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231819" y="268532"/>
            <a:ext cx="1175841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defTabSz="977900"/>
            <a:r>
              <a:rPr lang="en-US" sz="3200" b="1" dirty="0">
                <a:solidFill>
                  <a:srgbClr val="00B050"/>
                </a:solidFill>
                <a:latin typeface="Arial" pitchFamily="34" charset="0"/>
              </a:rPr>
              <a:t>CE-QUAL-ICM</a:t>
            </a:r>
          </a:p>
        </p:txBody>
      </p:sp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451830" y="1113705"/>
            <a:ext cx="4670924" cy="507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Three-dimensional (3D) simulations of water quality in estuaries and complex environments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Full suite of nutrients and trophic interactions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Includes SAV, benthos, zooplankton, sediment diagenesis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Conventional pollutants and contaminants (ICM/TOXI)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Water quality linked with hydrodynamics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Developed through Chesapeake Bay study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Generalized, public domain, and applied to many other sites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111593-2989-95F3-7ECE-7FBF363F44E3}"/>
              </a:ext>
            </a:extLst>
          </p:cNvPr>
          <p:cNvSpPr txBox="1"/>
          <p:nvPr/>
        </p:nvSpPr>
        <p:spPr>
          <a:xfrm>
            <a:off x="8134599" y="356231"/>
            <a:ext cx="364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POC: Dr. Barry Bunch, ERDC-EL</a:t>
            </a:r>
          </a:p>
        </p:txBody>
      </p:sp>
    </p:spTree>
    <p:extLst>
      <p:ext uri="{BB962C8B-B14F-4D97-AF65-F5344CB8AC3E}">
        <p14:creationId xmlns:p14="http://schemas.microsoft.com/office/powerpoint/2010/main" val="2516268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083374" y="871714"/>
            <a:ext cx="6748669" cy="5381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9A10E8-E50B-4592-BE64-8DAB02F0EC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6841" y="1481384"/>
            <a:ext cx="5930877" cy="36465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8409" y="248510"/>
            <a:ext cx="1176818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defTabSz="977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rgbClr val="00B050"/>
                </a:solidFill>
                <a:latin typeface="Arial" pitchFamily="34" charset="0"/>
                <a:sym typeface="Arial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Groundwater Quality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09919" y="948989"/>
            <a:ext cx="5930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FRESCO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96841" y="5175764"/>
            <a:ext cx="59308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System of 1D, lumped parameter models</a:t>
            </a:r>
          </a:p>
          <a:p>
            <a:r>
              <a:rPr lang="en-US" sz="1600" dirty="0"/>
              <a:t>Applied for screening worst case scenarios aligned to ORAP</a:t>
            </a:r>
          </a:p>
          <a:p>
            <a:r>
              <a:rPr lang="en-US" sz="1600" dirty="0"/>
              <a:t>Current continued development of constituent databases and exploration of application for PFAS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174" y="871714"/>
            <a:ext cx="4372665" cy="5381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8508" y="948989"/>
            <a:ext cx="425054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Off-the-shelf hydro and </a:t>
            </a:r>
            <a:r>
              <a:rPr lang="en-US" dirty="0" err="1"/>
              <a:t>BioGeoChem</a:t>
            </a:r>
            <a:r>
              <a:rPr lang="en-US" dirty="0"/>
              <a:t> models used for applications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MODFLOW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FemWater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HydroGeoSphere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PHREEQC+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MINEQL+</a:t>
            </a:r>
          </a:p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choice largely driven by customer history and the </a:t>
            </a:r>
            <a:r>
              <a:rPr lang="en-US" dirty="0" err="1"/>
              <a:t>BioGeoChem</a:t>
            </a:r>
            <a:r>
              <a:rPr lang="en-US" dirty="0"/>
              <a:t> processes needed for the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Interest in improved Groundwater-Surface Water </a:t>
            </a:r>
            <a:r>
              <a:rPr lang="en-US" dirty="0" err="1"/>
              <a:t>BioGeoChem</a:t>
            </a:r>
            <a:r>
              <a:rPr lang="en-US" dirty="0"/>
              <a:t>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Interest in developing PFAS workflow, MEPAS replacement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BCC845-2E3B-3713-8FB1-19CB0C31EDDA}"/>
              </a:ext>
            </a:extLst>
          </p:cNvPr>
          <p:cNvSpPr txBox="1"/>
          <p:nvPr/>
        </p:nvSpPr>
        <p:spPr>
          <a:xfrm>
            <a:off x="8134599" y="356231"/>
            <a:ext cx="364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POC: Dr. Jodi Ryder, ERDC-EL</a:t>
            </a:r>
          </a:p>
        </p:txBody>
      </p:sp>
    </p:spTree>
    <p:extLst>
      <p:ext uri="{BB962C8B-B14F-4D97-AF65-F5344CB8AC3E}">
        <p14:creationId xmlns:p14="http://schemas.microsoft.com/office/powerpoint/2010/main" val="338740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94385"/>
            <a:ext cx="12192000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Using Water Quality Models for Forensic and Impact Analysis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26" name="Google Shape;426;p17"/>
          <p:cNvSpPr txBox="1">
            <a:spLocks noGrp="1"/>
          </p:cNvSpPr>
          <p:nvPr>
            <p:ph type="body" idx="1"/>
          </p:nvPr>
        </p:nvSpPr>
        <p:spPr>
          <a:xfrm>
            <a:off x="247801" y="894376"/>
            <a:ext cx="5276856" cy="5077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Source Identification: Trace the origin of pollution incidents through scenario analyses.</a:t>
            </a:r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Spatial-temporal analysis:</a:t>
            </a:r>
          </a:p>
          <a:p>
            <a:pPr marL="800100" lvl="1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Determine the spread and transformation of contaminants in the water system.</a:t>
            </a:r>
          </a:p>
          <a:p>
            <a:pPr marL="1257300" lvl="2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Contaminants may spread through river, floodplain, and stormwater environments.</a:t>
            </a:r>
          </a:p>
          <a:p>
            <a:pPr marL="1257300" lvl="2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In reservoirs, the vertical location of contaminants controls chemical reactions related to oxygen and temperature levels.</a:t>
            </a:r>
          </a:p>
          <a:p>
            <a:pPr marL="800100" lvl="1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Understand the timeline of pollution events through animations of water quality simulations.</a:t>
            </a:r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Impact Evaluation: Assess environmental and public health consequences.</a:t>
            </a:r>
          </a:p>
          <a:p>
            <a:pPr marL="800100" lvl="1">
              <a:lnSpc>
                <a:spcPct val="120000"/>
              </a:lnSpc>
              <a:spcBef>
                <a:spcPts val="0"/>
              </a:spcBef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1600" b="0" dirty="0"/>
              <a:t>Example: Evaluate contaminant concentrations near drinking water plan intakes.</a:t>
            </a:r>
          </a:p>
        </p:txBody>
      </p:sp>
      <p:pic>
        <p:nvPicPr>
          <p:cNvPr id="4" name="Picture 3" descr="A blue and green graphic with red spirals&#10;&#10;Description automatically generated">
            <a:extLst>
              <a:ext uri="{FF2B5EF4-FFF2-40B4-BE49-F238E27FC236}">
                <a16:creationId xmlns:a16="http://schemas.microsoft.com/office/drawing/2014/main" id="{0591C4B6-01F5-3263-746F-EF5BC060A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996" y="1257050"/>
            <a:ext cx="4948045" cy="1290391"/>
          </a:xfrm>
          <a:prstGeom prst="rect">
            <a:avLst/>
          </a:prstGeom>
        </p:spPr>
      </p:pic>
      <p:pic>
        <p:nvPicPr>
          <p:cNvPr id="2" name="Picture 1" descr="A picture containing map&#10;&#10;Description automatically generated">
            <a:extLst>
              <a:ext uri="{FF2B5EF4-FFF2-40B4-BE49-F238E27FC236}">
                <a16:creationId xmlns:a16="http://schemas.microsoft.com/office/drawing/2014/main" id="{6230D4A7-2674-28D4-9CD5-74F0FBAE1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234" y="1149840"/>
            <a:ext cx="3734136" cy="1867068"/>
          </a:xfrm>
          <a:prstGeom prst="rect">
            <a:avLst/>
          </a:prstGeom>
        </p:spPr>
      </p:pic>
      <p:sp>
        <p:nvSpPr>
          <p:cNvPr id="3" name="Google Shape;426;p17">
            <a:extLst>
              <a:ext uri="{FF2B5EF4-FFF2-40B4-BE49-F238E27FC236}">
                <a16:creationId xmlns:a16="http://schemas.microsoft.com/office/drawing/2014/main" id="{2D3B2853-D681-0427-A49A-4C9827B2C20B}"/>
              </a:ext>
            </a:extLst>
          </p:cNvPr>
          <p:cNvSpPr txBox="1">
            <a:spLocks/>
          </p:cNvSpPr>
          <p:nvPr/>
        </p:nvSpPr>
        <p:spPr>
          <a:xfrm>
            <a:off x="5450763" y="760014"/>
            <a:ext cx="3920638" cy="48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Pts val="2000"/>
            </a:pPr>
            <a:r>
              <a:rPr lang="en-US" sz="1600" b="0" u="sng" kern="0" dirty="0"/>
              <a:t>Rivers, floodplains, stormwater systems</a:t>
            </a:r>
            <a:r>
              <a:rPr lang="en-US" sz="1600" b="0" kern="0" dirty="0"/>
              <a:t>:</a:t>
            </a:r>
          </a:p>
        </p:txBody>
      </p:sp>
      <p:sp>
        <p:nvSpPr>
          <p:cNvPr id="5" name="Google Shape;426;p17">
            <a:extLst>
              <a:ext uri="{FF2B5EF4-FFF2-40B4-BE49-F238E27FC236}">
                <a16:creationId xmlns:a16="http://schemas.microsoft.com/office/drawing/2014/main" id="{7ACA328A-381D-7D4A-C0DE-CF339897BC82}"/>
              </a:ext>
            </a:extLst>
          </p:cNvPr>
          <p:cNvSpPr txBox="1">
            <a:spLocks/>
          </p:cNvSpPr>
          <p:nvPr/>
        </p:nvSpPr>
        <p:spPr>
          <a:xfrm>
            <a:off x="5450771" y="3373166"/>
            <a:ext cx="1284509" cy="48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Pts val="2000"/>
            </a:pPr>
            <a:r>
              <a:rPr lang="en-US" sz="1600" b="0" u="sng" kern="0" dirty="0"/>
              <a:t>Reservoirs</a:t>
            </a:r>
            <a:r>
              <a:rPr lang="en-US" sz="1600" b="0" kern="0" dirty="0"/>
              <a:t>:</a:t>
            </a:r>
          </a:p>
        </p:txBody>
      </p:sp>
      <p:pic>
        <p:nvPicPr>
          <p:cNvPr id="7" name="Picture 6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FEF7C356-8D41-2973-9B20-48F663EB9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0155" y="4441281"/>
            <a:ext cx="4328047" cy="1849803"/>
          </a:xfrm>
          <a:prstGeom prst="rect">
            <a:avLst/>
          </a:prstGeom>
        </p:spPr>
      </p:pic>
      <p:pic>
        <p:nvPicPr>
          <p:cNvPr id="8" name="Picture 7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7650B813-17E2-A925-44E2-629C6B4C21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5173" y="4441282"/>
            <a:ext cx="3378391" cy="1814178"/>
          </a:xfrm>
          <a:prstGeom prst="rect">
            <a:avLst/>
          </a:prstGeom>
        </p:spPr>
      </p:pic>
      <p:pic>
        <p:nvPicPr>
          <p:cNvPr id="6" name="Picture 5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35AACF20-0266-C3CD-D00F-EDBA916F95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5386" y="3173239"/>
            <a:ext cx="4854936" cy="127239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0229A6-6247-4613-5083-4CE1FEE42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393" y="347730"/>
            <a:ext cx="11304715" cy="585550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Rectangle 3">
            <a:hlinkClick r:id="rId4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8A391FA-0A75-3C4A-AB52-B0ADF7781ACA}"/>
              </a:ext>
            </a:extLst>
          </p:cNvPr>
          <p:cNvSpPr/>
          <p:nvPr/>
        </p:nvSpPr>
        <p:spPr>
          <a:xfrm>
            <a:off x="4552935" y="437878"/>
            <a:ext cx="2839538" cy="553792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5968" y="489394"/>
            <a:ext cx="2626779" cy="451398"/>
          </a:xfrm>
          <a:noFill/>
        </p:spPr>
        <p:txBody>
          <a:bodyPr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84550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05" y="213860"/>
            <a:ext cx="11780322" cy="584735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Integrated Environmental Modeling</a:t>
            </a:r>
          </a:p>
        </p:txBody>
      </p:sp>
      <p:sp>
        <p:nvSpPr>
          <p:cNvPr id="5" name="Rectangle 4" descr="Rainy scene">
            <a:extLst>
              <a:ext uri="{FF2B5EF4-FFF2-40B4-BE49-F238E27FC236}">
                <a16:creationId xmlns:a16="http://schemas.microsoft.com/office/drawing/2014/main" id="{211CECED-5042-B146-4064-A204CA454DF5}"/>
              </a:ext>
            </a:extLst>
          </p:cNvPr>
          <p:cNvSpPr/>
          <p:nvPr/>
        </p:nvSpPr>
        <p:spPr>
          <a:xfrm>
            <a:off x="2103479" y="1587066"/>
            <a:ext cx="1661958" cy="160992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 descr="Water with solid fill">
            <a:extLst>
              <a:ext uri="{FF2B5EF4-FFF2-40B4-BE49-F238E27FC236}">
                <a16:creationId xmlns:a16="http://schemas.microsoft.com/office/drawing/2014/main" id="{BBBB64A7-6AFF-015C-97E7-D5BF3BC42278}"/>
              </a:ext>
            </a:extLst>
          </p:cNvPr>
          <p:cNvSpPr/>
          <p:nvPr/>
        </p:nvSpPr>
        <p:spPr>
          <a:xfrm>
            <a:off x="5278132" y="1554335"/>
            <a:ext cx="1661958" cy="1609927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3676672"/>
              <a:satOff val="-5114"/>
              <a:lumOff val="-1961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 descr="Plant">
            <a:extLst>
              <a:ext uri="{FF2B5EF4-FFF2-40B4-BE49-F238E27FC236}">
                <a16:creationId xmlns:a16="http://schemas.microsoft.com/office/drawing/2014/main" id="{5B58721B-630A-624E-F522-FCA898F6D724}"/>
              </a:ext>
            </a:extLst>
          </p:cNvPr>
          <p:cNvSpPr/>
          <p:nvPr/>
        </p:nvSpPr>
        <p:spPr>
          <a:xfrm>
            <a:off x="8091638" y="1554335"/>
            <a:ext cx="1661958" cy="1609927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7353344"/>
              <a:satOff val="-10228"/>
              <a:lumOff val="-3922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A40CD-38FE-E088-A175-59B0D7A1D211}"/>
              </a:ext>
            </a:extLst>
          </p:cNvPr>
          <p:cNvSpPr txBox="1"/>
          <p:nvPr/>
        </p:nvSpPr>
        <p:spPr>
          <a:xfrm>
            <a:off x="1945508" y="3268456"/>
            <a:ext cx="197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Resources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933FE-7475-7F6A-5C7D-198D18132F45}"/>
              </a:ext>
            </a:extLst>
          </p:cNvPr>
          <p:cNvSpPr txBox="1"/>
          <p:nvPr/>
        </p:nvSpPr>
        <p:spPr>
          <a:xfrm>
            <a:off x="5013256" y="3966302"/>
            <a:ext cx="216548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Dissolved Oxygen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Algae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Contaminants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B8BA5-BD25-6414-0BA6-FF1C84DDFE0D}"/>
              </a:ext>
            </a:extLst>
          </p:cNvPr>
          <p:cNvSpPr txBox="1"/>
          <p:nvPr/>
        </p:nvSpPr>
        <p:spPr>
          <a:xfrm>
            <a:off x="8210866" y="3268456"/>
            <a:ext cx="154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Ecological Models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6219C42-EADA-D806-4078-2D8D4B866E12}"/>
              </a:ext>
            </a:extLst>
          </p:cNvPr>
          <p:cNvSpPr/>
          <p:nvPr/>
        </p:nvSpPr>
        <p:spPr>
          <a:xfrm>
            <a:off x="4009559" y="2229239"/>
            <a:ext cx="1228130" cy="592804"/>
          </a:xfrm>
          <a:prstGeom prst="rightArrow">
            <a:avLst/>
          </a:prstGeom>
          <a:gradFill flip="none" rotWithShape="1">
            <a:gsLst>
              <a:gs pos="0">
                <a:srgbClr val="4472C4"/>
              </a:gs>
              <a:gs pos="100000">
                <a:srgbClr val="43BC8D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1C7DBE9-0DF0-BA2F-ACCA-856A1241DB78}"/>
              </a:ext>
            </a:extLst>
          </p:cNvPr>
          <p:cNvSpPr/>
          <p:nvPr/>
        </p:nvSpPr>
        <p:spPr>
          <a:xfrm>
            <a:off x="6982734" y="2229239"/>
            <a:ext cx="1228131" cy="592804"/>
          </a:xfrm>
          <a:prstGeom prst="rightArrow">
            <a:avLst/>
          </a:prstGeom>
          <a:gradFill flip="none" rotWithShape="1">
            <a:gsLst>
              <a:gs pos="0">
                <a:srgbClr val="42B88A"/>
              </a:gs>
              <a:gs pos="100000">
                <a:srgbClr val="71AD47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1CEB2-F73F-B052-E3BE-19DD50D45267}"/>
              </a:ext>
            </a:extLst>
          </p:cNvPr>
          <p:cNvSpPr txBox="1"/>
          <p:nvPr/>
        </p:nvSpPr>
        <p:spPr>
          <a:xfrm>
            <a:off x="5175444" y="3268455"/>
            <a:ext cx="1841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Quality</a:t>
            </a:r>
          </a:p>
          <a:p>
            <a:pPr algn="ctr"/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90596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 descr=" ">
            <a:extLst>
              <a:ext uri="{FF2B5EF4-FFF2-40B4-BE49-F238E27FC236}">
                <a16:creationId xmlns:a16="http://schemas.microsoft.com/office/drawing/2014/main" id="{E8950281-BB31-1333-4E36-CC113631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6279" y="1529793"/>
            <a:ext cx="1680752" cy="1356192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56506"/>
            <a:ext cx="11887200" cy="406499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Water Quality and Environmental Systems Modeling</a:t>
            </a: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9DA24A3F-E0D7-DB83-53A5-FA47C49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77" y="1439762"/>
            <a:ext cx="3920744" cy="5132019"/>
          </a:xfr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spcBef>
                <a:spcPts val="0"/>
              </a:spcBef>
              <a:buClrTx/>
              <a:buNone/>
            </a:pPr>
            <a:r>
              <a:rPr lang="en-US" sz="1600" b="0" dirty="0"/>
              <a:t>Water quality modeling tools: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Watershed Runoff: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00B0F0"/>
                </a:solidFill>
              </a:rPr>
              <a:t>GSSHA</a:t>
            </a:r>
            <a:r>
              <a:rPr lang="en-US" sz="1600" b="0" dirty="0"/>
              <a:t>: Surface and sub-surface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HEC-HMS</a:t>
            </a:r>
            <a:r>
              <a:rPr lang="en-US" sz="1600" b="0" dirty="0"/>
              <a:t>: Surface runoff temperature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Reservoirs: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CE-QUAL-W2</a:t>
            </a:r>
            <a:r>
              <a:rPr lang="en-US" sz="1600" b="0" dirty="0"/>
              <a:t>: 2D reservoir-river hydrodynamics and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HEC-ResSim</a:t>
            </a:r>
            <a:r>
              <a:rPr lang="en-US" sz="1600" b="0" dirty="0"/>
              <a:t>: Reservoir operations and water quality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Rivers and Floodplains: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HEC-RAS</a:t>
            </a:r>
            <a:r>
              <a:rPr lang="en-US" sz="1600" b="0" dirty="0"/>
              <a:t>: 1D River hydraulics and water quality &amp; vegetation modeling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ClearWater-Riverine</a:t>
            </a:r>
            <a:r>
              <a:rPr lang="en-US" sz="1600" b="0" dirty="0"/>
              <a:t>: 2D River-floodplain hydraulics and water quality modeling with HEC-RAS-2D</a:t>
            </a:r>
          </a:p>
          <a:p>
            <a:pPr lvl="1">
              <a:lnSpc>
                <a:spcPct val="80000"/>
              </a:lnSpc>
              <a:buClrTx/>
            </a:pPr>
            <a:endParaRPr lang="en-US" sz="1600" b="0" dirty="0">
              <a:solidFill>
                <a:srgbClr val="1294F5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84A4C1C-BD2D-5EEC-7291-F21D2EDA67A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1" y="1517761"/>
            <a:ext cx="2265145" cy="1394936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25" name="Left Brace 24">
            <a:extLst>
              <a:ext uri="{FF2B5EF4-FFF2-40B4-BE49-F238E27FC236}">
                <a16:creationId xmlns:a16="http://schemas.microsoft.com/office/drawing/2014/main" id="{430B6AAB-0A7C-4BAE-2E1A-1D9ACA21418F}"/>
              </a:ext>
            </a:extLst>
          </p:cNvPr>
          <p:cNvSpPr/>
          <p:nvPr/>
        </p:nvSpPr>
        <p:spPr bwMode="auto">
          <a:xfrm>
            <a:off x="6349848" y="4675381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7A81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7CDCBEEE-1918-CFAF-691F-DBA491325275}"/>
              </a:ext>
            </a:extLst>
          </p:cNvPr>
          <p:cNvSpPr/>
          <p:nvPr/>
        </p:nvSpPr>
        <p:spPr bwMode="auto">
          <a:xfrm>
            <a:off x="6320876" y="3041788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5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FC515626-00CF-88C2-6095-E8D9869D86A6}"/>
              </a:ext>
            </a:extLst>
          </p:cNvPr>
          <p:cNvSpPr/>
          <p:nvPr/>
        </p:nvSpPr>
        <p:spPr bwMode="auto">
          <a:xfrm>
            <a:off x="6321710" y="1517761"/>
            <a:ext cx="238092" cy="1391871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9B8C33D-E8CA-18C7-E52F-062D4F9DAED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4633298"/>
            <a:ext cx="2265145" cy="1480460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8E46E54-A2EC-C757-B5F2-65AAC75555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3009983"/>
            <a:ext cx="2265145" cy="1478554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72F9C9BE-B9F7-1931-B583-3E791F01AEA1}"/>
              </a:ext>
            </a:extLst>
          </p:cNvPr>
          <p:cNvSpPr txBox="1">
            <a:spLocks/>
          </p:cNvSpPr>
          <p:nvPr/>
        </p:nvSpPr>
        <p:spPr>
          <a:xfrm>
            <a:off x="221875" y="588827"/>
            <a:ext cx="8342575" cy="776291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2060"/>
                </a:solidFill>
              </a:rPr>
              <a:t>ERDC’s </a:t>
            </a:r>
            <a:r>
              <a:rPr lang="en-US" sz="1600" dirty="0">
                <a:solidFill>
                  <a:srgbClr val="00B050"/>
                </a:solidFill>
              </a:rPr>
              <a:t>C</a:t>
            </a:r>
            <a:r>
              <a:rPr lang="en-US" sz="1600" dirty="0">
                <a:solidFill>
                  <a:srgbClr val="002060"/>
                </a:solidFill>
              </a:rPr>
              <a:t>orps </a:t>
            </a:r>
            <a:r>
              <a:rPr lang="en-US" sz="1600" dirty="0">
                <a:solidFill>
                  <a:srgbClr val="00B050"/>
                </a:solidFill>
              </a:rPr>
              <a:t>L</a:t>
            </a:r>
            <a:r>
              <a:rPr lang="en-US" sz="1600" dirty="0">
                <a:solidFill>
                  <a:srgbClr val="002060"/>
                </a:solidFill>
              </a:rPr>
              <a:t>ibrary for </a:t>
            </a:r>
            <a:r>
              <a:rPr lang="en-US" sz="1600" dirty="0">
                <a:solidFill>
                  <a:srgbClr val="00B050"/>
                </a:solidFill>
              </a:rPr>
              <a:t>E</a:t>
            </a:r>
            <a:r>
              <a:rPr lang="en-US" sz="1600" dirty="0">
                <a:solidFill>
                  <a:srgbClr val="002060"/>
                </a:solidFill>
              </a:rPr>
              <a:t>nvironmental </a:t>
            </a:r>
            <a:r>
              <a:rPr lang="en-US" sz="1600" dirty="0">
                <a:solidFill>
                  <a:srgbClr val="00B050"/>
                </a:solidFill>
              </a:rPr>
              <a:t>A</a:t>
            </a:r>
            <a:r>
              <a:rPr lang="en-US" sz="1600" dirty="0">
                <a:solidFill>
                  <a:srgbClr val="002060"/>
                </a:solidFill>
              </a:rPr>
              <a:t>nalysis and </a:t>
            </a:r>
            <a:r>
              <a:rPr lang="en-US" sz="1600" dirty="0">
                <a:solidFill>
                  <a:srgbClr val="00B050"/>
                </a:solidFill>
              </a:rPr>
              <a:t>R</a:t>
            </a:r>
            <a:r>
              <a:rPr lang="en-US" sz="1600" dirty="0">
                <a:solidFill>
                  <a:srgbClr val="002060"/>
                </a:solidFill>
              </a:rPr>
              <a:t>estoration of </a:t>
            </a:r>
            <a:r>
              <a:rPr lang="en-US" sz="1600" dirty="0">
                <a:solidFill>
                  <a:srgbClr val="00B050"/>
                </a:solidFill>
              </a:rPr>
              <a:t>Water</a:t>
            </a:r>
            <a:r>
              <a:rPr lang="en-US" sz="1600" dirty="0">
                <a:solidFill>
                  <a:srgbClr val="002060"/>
                </a:solidFill>
              </a:rPr>
              <a:t>sheds (</a:t>
            </a:r>
            <a:r>
              <a:rPr lang="en-US" sz="1600" dirty="0">
                <a:solidFill>
                  <a:srgbClr val="00B0F0"/>
                </a:solidFill>
              </a:rPr>
              <a:t>ClearWater</a:t>
            </a:r>
            <a:r>
              <a:rPr lang="en-US" sz="1600" dirty="0">
                <a:solidFill>
                  <a:srgbClr val="002060"/>
                </a:solidFill>
              </a:rPr>
              <a:t>) provides environmental simulation capabilities that leverage existing hydrologic and hydraulic (H&amp;H) models.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7417307-9EE4-CC43-C42B-464B2D7347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9236" y="658213"/>
            <a:ext cx="2223005" cy="1480460"/>
          </a:xfrm>
          <a:prstGeom prst="rect">
            <a:avLst/>
          </a:prstGeom>
        </p:spPr>
      </p:pic>
      <p:pic>
        <p:nvPicPr>
          <p:cNvPr id="35" name="3B9EDC3A-5A43-47AD-A27E-2E003642831F">
            <a:extLst>
              <a:ext uri="{FF2B5EF4-FFF2-40B4-BE49-F238E27FC236}">
                <a16:creationId xmlns:a16="http://schemas.microsoft.com/office/drawing/2014/main" id="{4BB996A1-98B2-BC4C-A423-0ED4F12F2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84506" y="2187219"/>
            <a:ext cx="2724215" cy="147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2803D06-0F48-F922-7328-AE39661DF34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633" y="3731353"/>
            <a:ext cx="1635944" cy="245405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38" name="Picture 4" descr="Figure 6-2. RAS Mapper with Default Results Layers shown.">
            <a:extLst>
              <a:ext uri="{FF2B5EF4-FFF2-40B4-BE49-F238E27FC236}">
                <a16:creationId xmlns:a16="http://schemas.microsoft.com/office/drawing/2014/main" id="{C9B0FDA6-3AF2-8024-CA04-717C5DCA2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7972" y="4633298"/>
            <a:ext cx="2640387" cy="14804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2B585EE-0D16-B015-7B00-09E1211445B1}"/>
              </a:ext>
            </a:extLst>
          </p:cNvPr>
          <p:cNvGrpSpPr/>
          <p:nvPr/>
        </p:nvGrpSpPr>
        <p:grpSpPr>
          <a:xfrm>
            <a:off x="6596279" y="3009983"/>
            <a:ext cx="1650676" cy="1478554"/>
            <a:chOff x="6224584" y="1859976"/>
            <a:chExt cx="2498376" cy="223786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386520-08E9-F869-F027-6AE11BDB17FD}"/>
                </a:ext>
              </a:extLst>
            </p:cNvPr>
            <p:cNvSpPr/>
            <p:nvPr/>
          </p:nvSpPr>
          <p:spPr>
            <a:xfrm>
              <a:off x="6745375" y="3465725"/>
              <a:ext cx="705487" cy="3108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1C87125-F818-D78C-6D84-4045C7F878B2}"/>
                </a:ext>
              </a:extLst>
            </p:cNvPr>
            <p:cNvGrpSpPr/>
            <p:nvPr/>
          </p:nvGrpSpPr>
          <p:grpSpPr>
            <a:xfrm>
              <a:off x="6224584" y="1859976"/>
              <a:ext cx="2498376" cy="2237861"/>
              <a:chOff x="6224584" y="1859976"/>
              <a:chExt cx="2498376" cy="2237861"/>
            </a:xfrm>
          </p:grpSpPr>
          <p:pic>
            <p:nvPicPr>
              <p:cNvPr id="43" name="Picture 8" descr="w2">
                <a:extLst>
                  <a:ext uri="{FF2B5EF4-FFF2-40B4-BE49-F238E27FC236}">
                    <a16:creationId xmlns:a16="http://schemas.microsoft.com/office/drawing/2014/main" id="{5F5B7F9C-B712-8522-F202-3F5B726988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1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6224584" y="1859976"/>
                <a:ext cx="2476079" cy="22378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FB0DBE5-CBFD-8103-A9AF-AE727328F556}"/>
                  </a:ext>
                </a:extLst>
              </p:cNvPr>
              <p:cNvSpPr txBox="1"/>
              <p:nvPr/>
            </p:nvSpPr>
            <p:spPr>
              <a:xfrm>
                <a:off x="8145058" y="3154748"/>
                <a:ext cx="577902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Estuary</a:t>
                </a:r>
              </a:p>
            </p:txBody>
          </p:sp>
        </p:grpSp>
      </p:grpSp>
      <p:pic>
        <p:nvPicPr>
          <p:cNvPr id="32" name="Picture 31" descr="A picture containing cake, birthday, indoor, decorated&#10;&#10;Description automatically generated">
            <a:extLst>
              <a:ext uri="{FF2B5EF4-FFF2-40B4-BE49-F238E27FC236}">
                <a16:creationId xmlns:a16="http://schemas.microsoft.com/office/drawing/2014/main" id="{171E2A58-C663-F0D1-CD17-6F59C2AAE1E3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8241" y="1836762"/>
            <a:ext cx="3270366" cy="4628050"/>
          </a:xfrm>
          <a:prstGeom prst="rect">
            <a:avLst/>
          </a:prstGeom>
          <a:ln w="3175">
            <a:noFill/>
          </a:ln>
        </p:spPr>
      </p:pic>
      <p:sp>
        <p:nvSpPr>
          <p:cNvPr id="57" name="Content Placeholder 4">
            <a:extLst>
              <a:ext uri="{FF2B5EF4-FFF2-40B4-BE49-F238E27FC236}">
                <a16:creationId xmlns:a16="http://schemas.microsoft.com/office/drawing/2014/main" id="{A6D68CAD-AE89-C7CE-0AE2-D20E6B90AA72}"/>
              </a:ext>
            </a:extLst>
          </p:cNvPr>
          <p:cNvSpPr txBox="1">
            <a:spLocks/>
          </p:cNvSpPr>
          <p:nvPr/>
        </p:nvSpPr>
        <p:spPr>
          <a:xfrm>
            <a:off x="10199550" y="350774"/>
            <a:ext cx="1933075" cy="1813830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Temperature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Nutrients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Dissolved Oxygen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Algae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Metals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Contaminants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06453A-DC97-4DD6-6BAD-3FAB6C74AAF3}"/>
              </a:ext>
            </a:extLst>
          </p:cNvPr>
          <p:cNvSpPr txBox="1"/>
          <p:nvPr/>
        </p:nvSpPr>
        <p:spPr>
          <a:xfrm>
            <a:off x="497654" y="6007994"/>
            <a:ext cx="2889490" cy="27699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Key:</a:t>
            </a:r>
            <a:r>
              <a:rPr lang="en-US" sz="1200" dirty="0">
                <a:solidFill>
                  <a:srgbClr val="92D050"/>
                </a:solidFill>
              </a:rPr>
              <a:t> ERDC-EL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92D050"/>
                </a:solidFill>
              </a:rPr>
              <a:t> </a:t>
            </a:r>
            <a:r>
              <a:rPr lang="en-US" sz="1200" dirty="0">
                <a:solidFill>
                  <a:srgbClr val="00B0F0"/>
                </a:solidFill>
              </a:rPr>
              <a:t>ERDC-CHL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>
                <a:solidFill>
                  <a:schemeClr val="accent4"/>
                </a:solidFill>
              </a:rPr>
              <a:t>HEC</a:t>
            </a:r>
          </a:p>
        </p:txBody>
      </p:sp>
    </p:spTree>
    <p:extLst>
      <p:ext uri="{BB962C8B-B14F-4D97-AF65-F5344CB8AC3E}">
        <p14:creationId xmlns:p14="http://schemas.microsoft.com/office/powerpoint/2010/main" val="3180955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944" y="266108"/>
            <a:ext cx="11737925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ClearWater: Next Generation Integrated Water Quality Modeling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BF824CD8-AA63-2D60-8465-EE34402B3624}"/>
              </a:ext>
            </a:extLst>
          </p:cNvPr>
          <p:cNvSpPr txBox="1">
            <a:spLocks/>
          </p:cNvSpPr>
          <p:nvPr/>
        </p:nvSpPr>
        <p:spPr>
          <a:xfrm>
            <a:off x="264888" y="914908"/>
            <a:ext cx="8451374" cy="4903907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40" tIns="91440" rIns="91440" bIns="45720" numCol="1" anchor="t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ClearWater: C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orps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ibrary for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nvironmental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nalysis and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estoration of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sheds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Purpose: Link environmental models with existing water resources models that simulate runoff, rivers, and reservoir hydraulics and hydrology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provides environmental simulation capabilities that are designed to leverage existing water resources models.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The ClearWater water quality modules simulate constituent kinetics, heat budget processes, and vegetation growth cycles. Capabilities include: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NSM: Nitrogen, phosphorus, and carbon cycling; dissolved oxygen, algae, etc.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TSM: Temperature (heat budget)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GSM: General Constituents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CSM: Organic and inorganic contaminants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MSM: Mercury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contains legacy modules written in Fortran and C++ and next-generation modules written in Python (NSM and TSM)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Engine computes the transport (advection and diffusion) of heat and constituent mass across the watershed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Data visualization capabilities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Framework to integrate multiple models.</a:t>
            </a:r>
          </a:p>
        </p:txBody>
      </p:sp>
      <p:pic>
        <p:nvPicPr>
          <p:cNvPr id="3" name="Picture 2" descr="A river flowing through a forest&#10;&#10;Description automatically generated with low confidence">
            <a:extLst>
              <a:ext uri="{FF2B5EF4-FFF2-40B4-BE49-F238E27FC236}">
                <a16:creationId xmlns:a16="http://schemas.microsoft.com/office/drawing/2014/main" id="{8387343B-5F74-1541-2150-7F07C8AAD93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6856" y="4231714"/>
            <a:ext cx="2698494" cy="2025308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5" name="Picture 4" descr="A picture containing grass, outdoor, cloud, tree&#10;&#10;Description automatically generated">
            <a:extLst>
              <a:ext uri="{FF2B5EF4-FFF2-40B4-BE49-F238E27FC236}">
                <a16:creationId xmlns:a16="http://schemas.microsoft.com/office/drawing/2014/main" id="{C7072D46-A176-FE7F-AF93-D01132F044D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0616" y="725954"/>
            <a:ext cx="2708694" cy="1524092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B1779-9164-CC21-FB04-8E612AC21551}"/>
              </a:ext>
            </a:extLst>
          </p:cNvPr>
          <p:cNvSpPr txBox="1"/>
          <p:nvPr/>
        </p:nvSpPr>
        <p:spPr>
          <a:xfrm rot="16200000">
            <a:off x="8267729" y="128100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Runoff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F739CA-CC10-6723-DE2B-B6F31EE983EF}"/>
              </a:ext>
            </a:extLst>
          </p:cNvPr>
          <p:cNvSpPr txBox="1"/>
          <p:nvPr/>
        </p:nvSpPr>
        <p:spPr>
          <a:xfrm rot="16200000">
            <a:off x="8267728" y="303737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Reservoirs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E53EEC-AB95-9677-04FA-4647A4833916}"/>
              </a:ext>
            </a:extLst>
          </p:cNvPr>
          <p:cNvSpPr txBox="1"/>
          <p:nvPr/>
        </p:nvSpPr>
        <p:spPr>
          <a:xfrm rot="16200000">
            <a:off x="8267728" y="5100600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Rivers</a:t>
            </a:r>
          </a:p>
        </p:txBody>
      </p:sp>
      <p:pic>
        <p:nvPicPr>
          <p:cNvPr id="16" name="Picture 15" descr="A picture containing outdoor, water, mountain, water resources&#10;&#10;Description automatically generated">
            <a:extLst>
              <a:ext uri="{FF2B5EF4-FFF2-40B4-BE49-F238E27FC236}">
                <a16:creationId xmlns:a16="http://schemas.microsoft.com/office/drawing/2014/main" id="{3D27DEEB-0386-C7A6-C6E3-B17738F2BD3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518" y="2204385"/>
            <a:ext cx="2705035" cy="2025309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48865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5FDC02-04DF-8440-8780-7C043F05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262613"/>
            <a:ext cx="11734799" cy="494467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E4FB4-F31A-594C-BADF-F2F2E98ED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074" y="757080"/>
            <a:ext cx="8176159" cy="5408193"/>
          </a:xfr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Clearwater-Riverine simulates temperature and advanced nutrient cycling in branching river systems and floodplains, incorporating hydrodynamic, water quality, and meteorologic inputs from multiple data sources and models.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Flows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model grid, volumetric flow, velocities, depths, diffusivity, etc. are provided by existing 2D water resources models.</a:t>
            </a:r>
          </a:p>
          <a:p>
            <a:pPr marL="1143000" lvl="2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HEC-RAS (2D)</a:t>
            </a:r>
          </a:p>
          <a:p>
            <a:pPr marL="1143000" lvl="2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GSSHA (in progress)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Modules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Water quality kinetics and heat budget simulation capabilities in ClearWater-Riverine are furnished by ERDC's ClearWater modules (e.g., NSM).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Transport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ClearWater transport engine computes advection-diffusion of heat and mass through the model network.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Framework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The ClearWater framework links all the components together and performs the water quality compute sequence.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Currently design is based on </a:t>
            </a:r>
            <a:r>
              <a:rPr lang="en-US" sz="1800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decoupled</a:t>
            </a: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modeling, i.e., the flows are pre-computed by the hydro models.</a:t>
            </a:r>
          </a:p>
        </p:txBody>
      </p:sp>
      <p:pic>
        <p:nvPicPr>
          <p:cNvPr id="6" name="Picture 5" descr="A picture containing tree, outdoor, nature, rock&#10;&#10;Description automatically generated">
            <a:extLst>
              <a:ext uri="{FF2B5EF4-FFF2-40B4-BE49-F238E27FC236}">
                <a16:creationId xmlns:a16="http://schemas.microsoft.com/office/drawing/2014/main" id="{698DCF9B-0573-0156-C4A6-0179C46416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7794" y="951680"/>
            <a:ext cx="3260653" cy="504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8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98"/>
    </mc:Choice>
    <mc:Fallback xmlns="">
      <p:transition spd="slow" advTm="7069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1619"/>
            <a:ext cx="11817927" cy="769401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 Example: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E. Coli Transport in the Ohio River</a:t>
            </a:r>
          </a:p>
        </p:txBody>
      </p:sp>
      <p:pic>
        <p:nvPicPr>
          <p:cNvPr id="19" name="Picture 18" descr="A picture containing map&#10;&#10;Description automatically generated">
            <a:extLst>
              <a:ext uri="{FF2B5EF4-FFF2-40B4-BE49-F238E27FC236}">
                <a16:creationId xmlns:a16="http://schemas.microsoft.com/office/drawing/2014/main" id="{F4C9C7F1-FFA3-F9E2-BBFC-7789EBB8E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70" y="1050180"/>
            <a:ext cx="10275860" cy="513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20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49881"/>
            <a:ext cx="11391900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19" y="793941"/>
            <a:ext cx="10757851" cy="1554231"/>
          </a:xfrm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CE‐QUAL‐W2 is a two‐dimensional (2D), longitudinal/vertical, hydrodynamics and water quality model that enables characterization of vertical and longitudinal changes in reservoirs.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 assumes reservoirs are </a:t>
            </a:r>
            <a:r>
              <a:rPr lang="en-US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well mixed 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laterally, with no variation from one channel side to the other in a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has been applied to rivers, lakes, reservoirs, and estuaries.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9B003-7190-9855-8B76-5730591DC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749" y="2457447"/>
            <a:ext cx="6217996" cy="3778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9C488-8413-2C4D-C758-751229965161}"/>
              </a:ext>
            </a:extLst>
          </p:cNvPr>
          <p:cNvSpPr txBox="1"/>
          <p:nvPr/>
        </p:nvSpPr>
        <p:spPr>
          <a:xfrm>
            <a:off x="8716105" y="2657501"/>
            <a:ext cx="28318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i="1" u="none" strike="noStrike" baseline="0">
                <a:solidFill>
                  <a:srgbClr val="0A80BB"/>
                </a:solidFill>
              </a:rPr>
              <a:t>Ecological Modelling 466 (2022) 109888</a:t>
            </a:r>
            <a:endParaRPr lang="en-US" sz="1100" i="1"/>
          </a:p>
        </p:txBody>
      </p:sp>
      <p:pic>
        <p:nvPicPr>
          <p:cNvPr id="7" name="Picture 6" descr="A picture containing text, screenshot, sky, cloud&#10;&#10;Description automatically generated">
            <a:extLst>
              <a:ext uri="{FF2B5EF4-FFF2-40B4-BE49-F238E27FC236}">
                <a16:creationId xmlns:a16="http://schemas.microsoft.com/office/drawing/2014/main" id="{5A04AF78-D248-06A0-C2A8-4C0CEFE2A8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" y="2625386"/>
            <a:ext cx="4690793" cy="33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2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50751"/>
            <a:ext cx="11755437" cy="486566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106534" cy="5324494"/>
          </a:xfrm>
        </p:spPr>
        <p:txBody>
          <a:bodyPr wrap="square">
            <a:spAutoFit/>
          </a:bodyPr>
          <a:lstStyle/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Fish habitat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Hypolimnetic aeration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CBOD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Sediment diagenesis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Generic water quality groups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Water age – Useful for </a:t>
            </a:r>
            <a:r>
              <a:rPr lang="en-US" sz="2000" b="0">
                <a:solidFill>
                  <a:schemeClr val="tx1"/>
                </a:solidFill>
              </a:rPr>
              <a:t>forensic analyses</a:t>
            </a:r>
            <a:endParaRPr lang="en-US" sz="2000" b="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9972" y="3539783"/>
            <a:ext cx="3075688" cy="266124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7095" y="787639"/>
            <a:ext cx="3078565" cy="2661241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22950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Region of Application:</a:t>
            </a:r>
          </a:p>
          <a:p>
            <a:pPr algn="ctr"/>
            <a:r>
              <a:rPr lang="en-US" sz="1400" dirty="0"/>
              <a:t>Water Temperature Modeling Platform</a:t>
            </a:r>
          </a:p>
          <a:p>
            <a:pPr algn="ctr"/>
            <a:r>
              <a:rPr lang="en-US" sz="1400" dirty="0"/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75714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2104</TotalTime>
  <Words>1438</Words>
  <Application>Microsoft Macintosh PowerPoint</Application>
  <PresentationFormat>Widescreen</PresentationFormat>
  <Paragraphs>205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-apple-system</vt:lpstr>
      <vt:lpstr>Arial</vt:lpstr>
      <vt:lpstr>Calibri</vt:lpstr>
      <vt:lpstr>Calibri Light</vt:lpstr>
      <vt:lpstr>Courier New</vt:lpstr>
      <vt:lpstr>Montserrat</vt:lpstr>
      <vt:lpstr>Noto Sans Symbols</vt:lpstr>
      <vt:lpstr>Roboto</vt:lpstr>
      <vt:lpstr>Verdana</vt:lpstr>
      <vt:lpstr>Office Theme</vt:lpstr>
      <vt:lpstr>UNCLASSIFIED Content</vt:lpstr>
      <vt:lpstr>PowerPoint Presentation</vt:lpstr>
      <vt:lpstr>Integrated Environmental Modeling</vt:lpstr>
      <vt:lpstr>Water Quality and Environmental Systems Modeling</vt:lpstr>
      <vt:lpstr>ClearWater: Next Generation Integrated Water Quality Modeling</vt:lpstr>
      <vt:lpstr>ClearWater-Riverine</vt:lpstr>
      <vt:lpstr>ClearWater-Riverine Example: E. Coli Transport in the Ohio River</vt:lpstr>
      <vt:lpstr>CE-QUAL-W2</vt:lpstr>
      <vt:lpstr>CE-QUAL-W2 Capabilities</vt:lpstr>
      <vt:lpstr>Past and Current Applications of CE-QUAL-W2</vt:lpstr>
      <vt:lpstr>HEC-ResSim Water Quality Model: Reservoir Operations</vt:lpstr>
      <vt:lpstr>Integrating Water Quality in Reservoir Release Decision-Making</vt:lpstr>
      <vt:lpstr>HEC-ResSim Water Quality Modeling User Interface</vt:lpstr>
      <vt:lpstr>Temperature and Dissolved Oxygen Simulation with HEC-ResSim Russian River, California Prepared by RMA for the Sonoma County Water Agency</vt:lpstr>
      <vt:lpstr>PowerPoint Presentation</vt:lpstr>
      <vt:lpstr>PowerPoint Presentation</vt:lpstr>
      <vt:lpstr>Using Water Quality Models for Forensic and Impact Analysis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Steissberg</dc:creator>
  <cp:lastModifiedBy>Todd Steissberg</cp:lastModifiedBy>
  <cp:revision>683</cp:revision>
  <dcterms:created xsi:type="dcterms:W3CDTF">2021-12-08T05:01:06Z</dcterms:created>
  <dcterms:modified xsi:type="dcterms:W3CDTF">2024-03-20T14:57:50Z</dcterms:modified>
</cp:coreProperties>
</file>

<file path=docProps/thumbnail.jpeg>
</file>